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8"/>
    <p:sldId id="257" r:id="rId29"/>
    <p:sldId id="258" r:id="rId30"/>
    <p:sldId id="259" r:id="rId31"/>
    <p:sldId id="260" r:id="rId32"/>
    <p:sldId id="261" r:id="rId33"/>
    <p:sldId id="262" r:id="rId34"/>
    <p:sldId id="263" r:id="rId35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Fira Sans" charset="1" panose="020B0503050000020004"/>
      <p:regular r:id="rId10"/>
    </p:embeddedFont>
    <p:embeddedFont>
      <p:font typeface="Fira Sans Bold" charset="1" panose="020B0803050000020004"/>
      <p:regular r:id="rId11"/>
    </p:embeddedFont>
    <p:embeddedFont>
      <p:font typeface="Fira Sans Italics" charset="1" panose="020B0503050000020004"/>
      <p:regular r:id="rId12"/>
    </p:embeddedFont>
    <p:embeddedFont>
      <p:font typeface="Fira Sans Bold Italics" charset="1" panose="020B0803050000020004"/>
      <p:regular r:id="rId13"/>
    </p:embeddedFont>
    <p:embeddedFont>
      <p:font typeface="Fira Sans Thin" charset="1" panose="020B0303050000020004"/>
      <p:regular r:id="rId14"/>
    </p:embeddedFont>
    <p:embeddedFont>
      <p:font typeface="Fira Sans Thin Italics" charset="1" panose="020B0303050000020004"/>
      <p:regular r:id="rId15"/>
    </p:embeddedFont>
    <p:embeddedFont>
      <p:font typeface="Fira Sans Extra-Light" charset="1" panose="020B0403050000020004"/>
      <p:regular r:id="rId16"/>
    </p:embeddedFont>
    <p:embeddedFont>
      <p:font typeface="Fira Sans Extra-Light Italics" charset="1" panose="020B0403050000020004"/>
      <p:regular r:id="rId17"/>
    </p:embeddedFont>
    <p:embeddedFont>
      <p:font typeface="Fira Sans Light" charset="1" panose="020B0403050000020004"/>
      <p:regular r:id="rId18"/>
    </p:embeddedFont>
    <p:embeddedFont>
      <p:font typeface="Fira Sans Light Italics" charset="1" panose="020B0403050000020004"/>
      <p:regular r:id="rId19"/>
    </p:embeddedFont>
    <p:embeddedFont>
      <p:font typeface="Fira Sans Medium" charset="1" panose="020B0603050000020004"/>
      <p:regular r:id="rId20"/>
    </p:embeddedFont>
    <p:embeddedFont>
      <p:font typeface="Fira Sans Medium Italics" charset="1" panose="020B0603050000020004"/>
      <p:regular r:id="rId21"/>
    </p:embeddedFont>
    <p:embeddedFont>
      <p:font typeface="Fira Sans Semi-Bold" charset="1" panose="020B0603050000020004"/>
      <p:regular r:id="rId22"/>
    </p:embeddedFont>
    <p:embeddedFont>
      <p:font typeface="Fira Sans Semi-Bold Italics" charset="1" panose="020B0703050000020004"/>
      <p:regular r:id="rId23"/>
    </p:embeddedFont>
    <p:embeddedFont>
      <p:font typeface="Fira Sans Ultra-Bold" charset="1" panose="020B0903050000020004"/>
      <p:regular r:id="rId24"/>
    </p:embeddedFont>
    <p:embeddedFont>
      <p:font typeface="Fira Sans Ultra-Bold Italics" charset="1" panose="020B0903050000020004"/>
      <p:regular r:id="rId25"/>
    </p:embeddedFont>
    <p:embeddedFont>
      <p:font typeface="Fira Sans Heavy" charset="1" panose="020B0A03050000020004"/>
      <p:regular r:id="rId26"/>
    </p:embeddedFont>
    <p:embeddedFont>
      <p:font typeface="Fira Sans Heavy Italics" charset="1" panose="020B0A03050000020004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slides/slide1.xml" Type="http://schemas.openxmlformats.org/officeDocument/2006/relationships/slide"/><Relationship Id="rId29" Target="slides/slide2.xml" Type="http://schemas.openxmlformats.org/officeDocument/2006/relationships/slide"/><Relationship Id="rId3" Target="viewProps.xml" Type="http://schemas.openxmlformats.org/officeDocument/2006/relationships/viewProps"/><Relationship Id="rId30" Target="slides/slide3.xml" Type="http://schemas.openxmlformats.org/officeDocument/2006/relationships/slide"/><Relationship Id="rId31" Target="slides/slide4.xml" Type="http://schemas.openxmlformats.org/officeDocument/2006/relationships/slide"/><Relationship Id="rId32" Target="slides/slide5.xml" Type="http://schemas.openxmlformats.org/officeDocument/2006/relationships/slide"/><Relationship Id="rId33" Target="slides/slide6.xml" Type="http://schemas.openxmlformats.org/officeDocument/2006/relationships/slide"/><Relationship Id="rId34" Target="slides/slide7.xml" Type="http://schemas.openxmlformats.org/officeDocument/2006/relationships/slide"/><Relationship Id="rId35" Target="slides/slide8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sv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3374565"/>
            <a:ext cx="14061408" cy="4225265"/>
            <a:chOff x="0" y="0"/>
            <a:chExt cx="18748544" cy="5633686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0"/>
              <a:ext cx="18748544" cy="36576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199"/>
                </a:lnSpc>
              </a:pPr>
              <a:r>
                <a:rPr lang="en-US" sz="5999">
                  <a:solidFill>
                    <a:srgbClr val="000000"/>
                  </a:solidFill>
                  <a:latin typeface="Fira Sans Bold"/>
                </a:rPr>
                <a:t>Comparing the Accuracy of Text Classification </a:t>
              </a:r>
              <a:r>
                <a:rPr lang="en-US" sz="5999">
                  <a:solidFill>
                    <a:srgbClr val="000000"/>
                  </a:solidFill>
                  <a:latin typeface="Fira Sans Bold"/>
                </a:rPr>
                <a:t>Using Multiple Stemming and Explainable AI Lime, Eli5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3977606"/>
              <a:ext cx="18748544" cy="16560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039"/>
                </a:lnSpc>
              </a:pPr>
              <a:r>
                <a:rPr lang="en-US" sz="3599">
                  <a:solidFill>
                    <a:srgbClr val="000000"/>
                  </a:solidFill>
                  <a:latin typeface="Fira Sans Light"/>
                </a:rPr>
                <a:t>Group: 16</a:t>
              </a:r>
            </a:p>
            <a:p>
              <a:pPr>
                <a:lnSpc>
                  <a:spcPts val="5039"/>
                </a:lnSpc>
              </a:pPr>
              <a:r>
                <a:rPr lang="en-US" sz="3599">
                  <a:solidFill>
                    <a:srgbClr val="000000"/>
                  </a:solidFill>
                  <a:latin typeface="Fira Sans Light"/>
                </a:rPr>
                <a:t>ID: 23266024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4608021" y="2534506"/>
            <a:ext cx="7321033" cy="6340049"/>
            <a:chOff x="0" y="0"/>
            <a:chExt cx="3619627" cy="313461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12122944" y="7035126"/>
            <a:ext cx="4970154" cy="4304177"/>
            <a:chOff x="0" y="0"/>
            <a:chExt cx="3619627" cy="313461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2336342" y="5954842"/>
            <a:ext cx="2271679" cy="1967285"/>
            <a:chOff x="0" y="0"/>
            <a:chExt cx="3619627" cy="313461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3737770" y="373605"/>
            <a:ext cx="3799619" cy="3290488"/>
            <a:chOff x="0" y="0"/>
            <a:chExt cx="3619627" cy="313461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1028700" y="1028700"/>
            <a:ext cx="678758" cy="586200"/>
          </a:xfrm>
          <a:custGeom>
            <a:avLst/>
            <a:gdLst/>
            <a:ahLst/>
            <a:cxnLst/>
            <a:rect r="r" b="b" t="t" l="l"/>
            <a:pathLst>
              <a:path h="586200" w="678758">
                <a:moveTo>
                  <a:pt x="0" y="0"/>
                </a:moveTo>
                <a:lnTo>
                  <a:pt x="678758" y="0"/>
                </a:lnTo>
                <a:lnTo>
                  <a:pt x="678758" y="586200"/>
                </a:lnTo>
                <a:lnTo>
                  <a:pt x="0" y="5862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0046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527743" y="-89986"/>
            <a:ext cx="10138115" cy="8779655"/>
            <a:chOff x="0" y="0"/>
            <a:chExt cx="3619627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2505679" y="5832746"/>
            <a:ext cx="5966980" cy="5167433"/>
            <a:chOff x="0" y="0"/>
            <a:chExt cx="3619627" cy="31346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28700" y="4081194"/>
            <a:ext cx="4460469" cy="1285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199"/>
              </a:lnSpc>
              <a:spcBef>
                <a:spcPct val="0"/>
              </a:spcBef>
            </a:pPr>
            <a:r>
              <a:rPr lang="en-US" sz="8499" spc="-84">
                <a:solidFill>
                  <a:srgbClr val="F4F4F4"/>
                </a:solidFill>
                <a:latin typeface="Fira Sans Medium"/>
              </a:rPr>
              <a:t>Outline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121272" y="2782249"/>
            <a:ext cx="6109328" cy="762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71540" indent="-485770" lvl="1">
              <a:lnSpc>
                <a:spcPts val="6299"/>
              </a:lnSpc>
              <a:buFont typeface="Arial"/>
              <a:buChar char="•"/>
            </a:pPr>
            <a:r>
              <a:rPr lang="en-US" sz="4499">
                <a:solidFill>
                  <a:srgbClr val="F4F4F4"/>
                </a:solidFill>
                <a:latin typeface="Fira Sans Light"/>
              </a:rPr>
              <a:t>Motvation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121272" y="3715700"/>
            <a:ext cx="6109328" cy="762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71540" indent="-485770" lvl="1">
              <a:lnSpc>
                <a:spcPts val="6299"/>
              </a:lnSpc>
              <a:buFont typeface="Arial"/>
              <a:buChar char="•"/>
            </a:pPr>
            <a:r>
              <a:rPr lang="en-US" sz="4499">
                <a:solidFill>
                  <a:srgbClr val="F4F4F4"/>
                </a:solidFill>
                <a:latin typeface="Fira Sans Light"/>
              </a:rPr>
              <a:t>Background Study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121272" y="4648517"/>
            <a:ext cx="6109328" cy="762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71540" indent="-485770" lvl="1">
              <a:lnSpc>
                <a:spcPts val="6299"/>
              </a:lnSpc>
              <a:buFont typeface="Arial"/>
              <a:buChar char="•"/>
            </a:pPr>
            <a:r>
              <a:rPr lang="en-US" sz="4499">
                <a:solidFill>
                  <a:srgbClr val="F4F4F4"/>
                </a:solidFill>
                <a:latin typeface="Fira Sans Light"/>
              </a:rPr>
              <a:t>Literature Review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121272" y="5629593"/>
            <a:ext cx="7138028" cy="762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71540" indent="-485770" lvl="1">
              <a:lnSpc>
                <a:spcPts val="6299"/>
              </a:lnSpc>
              <a:buFont typeface="Arial"/>
              <a:buChar char="•"/>
            </a:pPr>
            <a:r>
              <a:rPr lang="en-US" sz="4499">
                <a:solidFill>
                  <a:srgbClr val="F4F4F4"/>
                </a:solidFill>
                <a:latin typeface="Fira Sans Light"/>
              </a:rPr>
              <a:t>20 Newsgroups Dataset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121272" y="6657025"/>
            <a:ext cx="6109328" cy="7620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971540" indent="-485770" lvl="1">
              <a:lnSpc>
                <a:spcPts val="6299"/>
              </a:lnSpc>
              <a:buFont typeface="Arial"/>
              <a:buChar char="•"/>
            </a:pPr>
            <a:r>
              <a:rPr lang="en-US" sz="4499">
                <a:solidFill>
                  <a:srgbClr val="F4F4F4"/>
                </a:solidFill>
                <a:latin typeface="Fira Sans Light"/>
              </a:rPr>
              <a:t>Methodology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151770" y="4201140"/>
            <a:ext cx="7027514" cy="6085860"/>
            <a:chOff x="0" y="0"/>
            <a:chExt cx="3619627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9859850" y="563974"/>
            <a:ext cx="4961246" cy="4296462"/>
            <a:chOff x="0" y="0"/>
            <a:chExt cx="3619627" cy="31346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028700" y="3739337"/>
            <a:ext cx="9475060" cy="2808381"/>
            <a:chOff x="0" y="0"/>
            <a:chExt cx="12633413" cy="3744508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-9525"/>
              <a:ext cx="12633413" cy="12287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200"/>
                </a:lnSpc>
                <a:spcBef>
                  <a:spcPct val="0"/>
                </a:spcBef>
              </a:pPr>
              <a:r>
                <a:rPr lang="en-US" sz="6000" spc="-60">
                  <a:solidFill>
                    <a:srgbClr val="000000"/>
                  </a:solidFill>
                  <a:latin typeface="Fira Sans Medium"/>
                </a:rPr>
                <a:t>Motivation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1444749"/>
              <a:ext cx="11317937" cy="22997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539749" indent="-269875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000000"/>
                  </a:solidFill>
                  <a:latin typeface="Fira Sans Light"/>
                </a:rPr>
                <a:t>Efficient Text Classification</a:t>
              </a:r>
            </a:p>
            <a:p>
              <a:pPr marL="539749" indent="-269875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000000"/>
                  </a:solidFill>
                  <a:latin typeface="Fira Sans Light"/>
                </a:rPr>
                <a:t>Preprocessing Impact</a:t>
              </a:r>
            </a:p>
            <a:p>
              <a:pPr marL="539749" indent="-269875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000000"/>
                  </a:solidFill>
                  <a:latin typeface="Fira Sans Light"/>
                </a:rPr>
                <a:t>Classifier Evaluation</a:t>
              </a:r>
            </a:p>
            <a:p>
              <a:pPr algn="l" marL="539749" indent="-269875" lvl="1">
                <a:lnSpc>
                  <a:spcPts val="3499"/>
                </a:lnSpc>
                <a:buFont typeface="Arial"/>
                <a:buChar char="•"/>
              </a:pPr>
              <a:r>
                <a:rPr lang="en-US" sz="2499">
                  <a:solidFill>
                    <a:srgbClr val="000000"/>
                  </a:solidFill>
                  <a:latin typeface="Fira Sans Light"/>
                </a:rPr>
                <a:t>Insights into Stemming Techniques</a:t>
              </a: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028700" y="1028700"/>
            <a:ext cx="678758" cy="586200"/>
          </a:xfrm>
          <a:custGeom>
            <a:avLst/>
            <a:gdLst/>
            <a:ahLst/>
            <a:cxnLst/>
            <a:rect r="r" b="b" t="t" l="l"/>
            <a:pathLst>
              <a:path h="586200" w="678758">
                <a:moveTo>
                  <a:pt x="0" y="0"/>
                </a:moveTo>
                <a:lnTo>
                  <a:pt x="678758" y="0"/>
                </a:lnTo>
                <a:lnTo>
                  <a:pt x="678758" y="586200"/>
                </a:lnTo>
                <a:lnTo>
                  <a:pt x="0" y="5862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1019175"/>
            <a:ext cx="6376532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200"/>
              </a:lnSpc>
              <a:spcBef>
                <a:spcPct val="0"/>
              </a:spcBef>
            </a:pPr>
            <a:r>
              <a:rPr lang="en-US" sz="6000" spc="-60">
                <a:solidFill>
                  <a:srgbClr val="000000"/>
                </a:solidFill>
                <a:latin typeface="Fira Sans Medium"/>
              </a:rPr>
              <a:t>Background Study</a:t>
            </a:r>
          </a:p>
        </p:txBody>
      </p:sp>
      <p:grpSp>
        <p:nvGrpSpPr>
          <p:cNvPr name="Group 3" id="3"/>
          <p:cNvGrpSpPr/>
          <p:nvPr/>
        </p:nvGrpSpPr>
        <p:grpSpPr>
          <a:xfrm rot="-10800000">
            <a:off x="-1306086" y="4784384"/>
            <a:ext cx="4985461" cy="4317433"/>
            <a:chOff x="0" y="0"/>
            <a:chExt cx="3619627" cy="313461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5" id="5"/>
          <p:cNvGrpSpPr/>
          <p:nvPr/>
        </p:nvGrpSpPr>
        <p:grpSpPr>
          <a:xfrm rot="-10800000">
            <a:off x="3061137" y="7468788"/>
            <a:ext cx="3480308" cy="3013963"/>
            <a:chOff x="0" y="0"/>
            <a:chExt cx="3619627" cy="313461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grpSp>
        <p:nvGrpSpPr>
          <p:cNvPr name="Group 7" id="7"/>
          <p:cNvGrpSpPr/>
          <p:nvPr/>
        </p:nvGrpSpPr>
        <p:grpSpPr>
          <a:xfrm rot="-10800000">
            <a:off x="2780085" y="4005595"/>
            <a:ext cx="1798578" cy="1557577"/>
            <a:chOff x="0" y="0"/>
            <a:chExt cx="3619627" cy="313461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9" id="9"/>
          <p:cNvGrpSpPr/>
          <p:nvPr/>
        </p:nvGrpSpPr>
        <p:grpSpPr>
          <a:xfrm rot="-10800000">
            <a:off x="300983" y="7795449"/>
            <a:ext cx="3378391" cy="2925703"/>
            <a:chOff x="0" y="0"/>
            <a:chExt cx="3619627" cy="313461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7900231" y="2162324"/>
            <a:ext cx="9262476" cy="2181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777240" indent="-388620" lvl="1">
              <a:lnSpc>
                <a:spcPts val="4320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Fira Sans Medium"/>
              </a:rPr>
              <a:t>Text Classification Techniques</a:t>
            </a:r>
          </a:p>
          <a:p>
            <a:pPr marL="777240" indent="-388620" lvl="1">
              <a:lnSpc>
                <a:spcPts val="4320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Fira Sans Medium"/>
              </a:rPr>
              <a:t>Preprocessing in Text Classification</a:t>
            </a:r>
          </a:p>
          <a:p>
            <a:pPr marL="777240" indent="-388620" lvl="1">
              <a:lnSpc>
                <a:spcPts val="4320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Fira Sans Medium"/>
              </a:rPr>
              <a:t>Role of Stemming</a:t>
            </a:r>
          </a:p>
          <a:p>
            <a:pPr marL="777240" indent="-388620" lvl="1">
              <a:lnSpc>
                <a:spcPts val="4320"/>
              </a:lnSpc>
              <a:buFont typeface="Arial"/>
              <a:buChar char="•"/>
            </a:pPr>
            <a:r>
              <a:rPr lang="en-US" sz="3600">
                <a:solidFill>
                  <a:srgbClr val="000000"/>
                </a:solidFill>
                <a:latin typeface="Fira Sans Medium"/>
              </a:rPr>
              <a:t>Classifier Selection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0046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585950" y="-517425"/>
            <a:ext cx="6210236" cy="5378093"/>
            <a:chOff x="0" y="0"/>
            <a:chExt cx="3619627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009993" y="306851"/>
            <a:ext cx="3151914" cy="2729572"/>
            <a:chOff x="0" y="0"/>
            <a:chExt cx="3619627" cy="31346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graphicFrame>
        <p:nvGraphicFramePr>
          <p:cNvPr name="Table 6" id="6"/>
          <p:cNvGraphicFramePr>
            <a:graphicFrameLocks noGrp="true"/>
          </p:cNvGraphicFramePr>
          <p:nvPr/>
        </p:nvGraphicFramePr>
        <p:xfrm>
          <a:off x="0" y="2258825"/>
          <a:ext cx="18288000" cy="7675750"/>
        </p:xfrm>
        <a:graphic>
          <a:graphicData uri="http://schemas.openxmlformats.org/drawingml/2006/table">
            <a:tbl>
              <a:tblPr/>
              <a:tblGrid>
                <a:gridCol w="5013906"/>
                <a:gridCol w="4250835"/>
                <a:gridCol w="4057650"/>
                <a:gridCol w="4965609"/>
              </a:tblGrid>
              <a:tr h="150901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F4F4F4"/>
                          </a:solidFill>
                          <a:latin typeface="Fira Sans Bold"/>
                        </a:rPr>
                        <a:t>Name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F4F4F4"/>
                          </a:solidFill>
                          <a:latin typeface="Fira Sans Bold"/>
                        </a:rPr>
                        <a:t>Method they used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F4F4F4"/>
                          </a:solidFill>
                          <a:latin typeface="Fira Sans Medium"/>
                        </a:rPr>
                        <a:t>Dataset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F4F4F4"/>
                          </a:solidFill>
                          <a:latin typeface="Fira Sans Medium"/>
                        </a:rPr>
                        <a:t>Result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</a:tr>
              <a:tr h="155257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4F4F4"/>
                          </a:solidFill>
                          <a:latin typeface="Fira Sans Bold"/>
                        </a:rPr>
                        <a:t>Text Classification Techniques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4F4F4"/>
                          </a:solidFill>
                          <a:latin typeface="Fira Sans"/>
                        </a:rPr>
                        <a:t>Naive Bayes, Support Vector Machines, Deep Learning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4F4F4"/>
                          </a:solidFill>
                          <a:latin typeface="Fira Sans"/>
                        </a:rPr>
                        <a:t>Reuters-21578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4F4F4"/>
                          </a:solidFill>
                          <a:latin typeface="Fira Sans"/>
                        </a:rPr>
                        <a:t>text classification techniques, highlights the strengths and weaknesses of different approaches.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</a:tr>
              <a:tr h="150901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4F4F4"/>
                          </a:solidFill>
                          <a:latin typeface="Fira Sans Bold"/>
                        </a:rPr>
                        <a:t>Stemming Algorithms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4F4F4"/>
                          </a:solidFill>
                          <a:latin typeface="Fira Sans"/>
                        </a:rPr>
                        <a:t>Porter Stemmer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4F4F4"/>
                          </a:solidFill>
                          <a:latin typeface="Fira Sans"/>
                        </a:rPr>
                        <a:t>MEDLINE dataset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4F4F4"/>
                          </a:solidFill>
                          <a:latin typeface="Fira Sans"/>
                        </a:rPr>
                        <a:t>superior performance in terms of accuracy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</a:tr>
              <a:tr h="155257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4F4F4"/>
                          </a:solidFill>
                          <a:latin typeface="Fira Sans Medium"/>
                        </a:rPr>
                        <a:t>Classifier Performance in Text Classification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4F4F4"/>
                          </a:solidFill>
                          <a:latin typeface="Fira Sans"/>
                        </a:rPr>
                        <a:t>Naive Bayes, Support Vector Machines and Logistic Regression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4F4F4"/>
                          </a:solidFill>
                          <a:latin typeface="Fira Sans"/>
                        </a:rPr>
                        <a:t>Reuters-21578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4F4F4"/>
                          </a:solidFill>
                          <a:latin typeface="Fira Sans"/>
                        </a:rPr>
                        <a:t>Support Vector Machine classifier achieves the best accuracy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</a:tr>
              <a:tr h="155257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4F4F4"/>
                          </a:solidFill>
                          <a:latin typeface="Fira Sans Semi-Bold"/>
                        </a:rPr>
                        <a:t>Dimensionality Reduction Techniques</a:t>
                      </a:r>
                      <a:endParaRPr lang="en-US" sz="1100"/>
                    </a:p>
                    <a:p>
                      <a:pPr algn="ctr">
                        <a:lnSpc>
                          <a:spcPts val="2800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4F4F4"/>
                          </a:solidFill>
                          <a:latin typeface="Fira Sans"/>
                        </a:rPr>
                        <a:t>Principal Component Analysis (PCA) for dimensionality reduction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4F4F4"/>
                          </a:solidFill>
                          <a:latin typeface="Fira Sans"/>
                        </a:rPr>
                        <a:t>20 Newsgroups dataset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4F4F4"/>
                          </a:solidFill>
                          <a:latin typeface="Fira Sans"/>
                        </a:rPr>
                        <a:t> PCA significantly reduces the dimensionality of the feature space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</a:tr>
            </a:tbl>
          </a:graphicData>
        </a:graphic>
      </p:graphicFrame>
      <p:sp>
        <p:nvSpPr>
          <p:cNvPr name="TextBox 7" id="7"/>
          <p:cNvSpPr txBox="true"/>
          <p:nvPr/>
        </p:nvSpPr>
        <p:spPr>
          <a:xfrm rot="0">
            <a:off x="1028700" y="1019175"/>
            <a:ext cx="6910589" cy="1838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200"/>
              </a:lnSpc>
            </a:pPr>
            <a:r>
              <a:rPr lang="en-US" sz="6000" spc="-60">
                <a:solidFill>
                  <a:srgbClr val="F4F4F4"/>
                </a:solidFill>
                <a:latin typeface="Fira Sans Medium"/>
              </a:rPr>
              <a:t>Literature Review</a:t>
            </a:r>
          </a:p>
          <a:p>
            <a:pPr>
              <a:lnSpc>
                <a:spcPts val="72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0046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585950" y="-517425"/>
            <a:ext cx="6210236" cy="5378093"/>
            <a:chOff x="0" y="0"/>
            <a:chExt cx="3619627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2009993" y="306851"/>
            <a:ext cx="3151914" cy="2729572"/>
            <a:chOff x="0" y="0"/>
            <a:chExt cx="3619627" cy="31346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graphicFrame>
        <p:nvGraphicFramePr>
          <p:cNvPr name="Table 6" id="6"/>
          <p:cNvGraphicFramePr>
            <a:graphicFrameLocks noGrp="true"/>
          </p:cNvGraphicFramePr>
          <p:nvPr/>
        </p:nvGraphicFramePr>
        <p:xfrm>
          <a:off x="0" y="2171621"/>
          <a:ext cx="18288000" cy="4573562"/>
        </p:xfrm>
        <a:graphic>
          <a:graphicData uri="http://schemas.openxmlformats.org/drawingml/2006/table">
            <a:tbl>
              <a:tblPr/>
              <a:tblGrid>
                <a:gridCol w="5013906"/>
                <a:gridCol w="4250835"/>
                <a:gridCol w="4057650"/>
                <a:gridCol w="4965609"/>
              </a:tblGrid>
              <a:tr h="150968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F4F4F4"/>
                          </a:solidFill>
                          <a:latin typeface="Fira Sans Bold"/>
                        </a:rPr>
                        <a:t>Paper Name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F4F4F4"/>
                          </a:solidFill>
                          <a:latin typeface="Fira Sans Bold"/>
                        </a:rPr>
                        <a:t>Method they used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F4F4F4"/>
                          </a:solidFill>
                          <a:latin typeface="Fira Sans Medium"/>
                        </a:rPr>
                        <a:t>Dataset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F4F4F4"/>
                          </a:solidFill>
                          <a:latin typeface="Fira Sans Medium"/>
                        </a:rPr>
                        <a:t>Result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</a:tr>
              <a:tr h="155419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4F4F4"/>
                          </a:solidFill>
                          <a:latin typeface="Fira Sans Bold"/>
                        </a:rPr>
                        <a:t>Explainable AI (XAI) in Text Classification</a:t>
                      </a:r>
                      <a:endParaRPr lang="en-US" sz="1100"/>
                    </a:p>
                    <a:p>
                      <a:pPr algn="ctr">
                        <a:lnSpc>
                          <a:spcPts val="2800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4F4F4"/>
                          </a:solidFill>
                          <a:latin typeface="Fira Sans"/>
                        </a:rPr>
                        <a:t>LIME and SHAP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4F4F4"/>
                          </a:solidFill>
                          <a:latin typeface="Fira Sans"/>
                        </a:rPr>
                        <a:t>20 Newsgroups dataset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4F4F4"/>
                          </a:solidFill>
                          <a:latin typeface="Fira Sans"/>
                        </a:rPr>
                        <a:t>XAI techniques can provide insights into the decision-making process of black-box models.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</a:tr>
              <a:tr h="150968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4F4F4"/>
                          </a:solidFill>
                          <a:latin typeface="Fira Sans Medium"/>
                        </a:rPr>
                        <a:t>Comparison of Stemming Strategies Across Classifiers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4F4F4"/>
                          </a:solidFill>
                          <a:latin typeface="Fira Sans"/>
                        </a:rPr>
                        <a:t>Porter and Snowball stemming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4F4F4"/>
                          </a:solidFill>
                          <a:latin typeface="Fira Sans"/>
                        </a:rPr>
                        <a:t>Reuters-21578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F4F4F4"/>
                          </a:solidFill>
                          <a:latin typeface="Fira Sans"/>
                        </a:rPr>
                        <a:t>Porter stemming generally performing slightly better than Snowball stemming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A4E47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4651"/>
                    </a:solidFill>
                  </a:tcPr>
                </a:tc>
              </a:tr>
            </a:tbl>
          </a:graphicData>
        </a:graphic>
      </p:graphicFrame>
      <p:sp>
        <p:nvSpPr>
          <p:cNvPr name="TextBox 7" id="7"/>
          <p:cNvSpPr txBox="true"/>
          <p:nvPr/>
        </p:nvSpPr>
        <p:spPr>
          <a:xfrm rot="0">
            <a:off x="787218" y="747713"/>
            <a:ext cx="6910589" cy="1838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200"/>
              </a:lnSpc>
            </a:pPr>
            <a:r>
              <a:rPr lang="en-US" sz="6000" spc="-60">
                <a:solidFill>
                  <a:srgbClr val="F4F4F4"/>
                </a:solidFill>
                <a:latin typeface="Fira Sans Medium"/>
              </a:rPr>
              <a:t>Literature Review</a:t>
            </a:r>
          </a:p>
          <a:p>
            <a:pPr>
              <a:lnSpc>
                <a:spcPts val="72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-3110578" y="-783398"/>
            <a:ext cx="13031070" cy="11284968"/>
            <a:chOff x="0" y="0"/>
            <a:chExt cx="3619627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4" id="4"/>
          <p:cNvGrpSpPr/>
          <p:nvPr/>
        </p:nvGrpSpPr>
        <p:grpSpPr>
          <a:xfrm rot="-10800000">
            <a:off x="3719961" y="2574155"/>
            <a:ext cx="5276948" cy="4569862"/>
            <a:chOff x="0" y="0"/>
            <a:chExt cx="3619627" cy="31346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306863" y="3883660"/>
            <a:ext cx="6952437" cy="24625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604519" indent="-302260" lvl="1">
              <a:lnSpc>
                <a:spcPts val="3919"/>
              </a:lnSpc>
              <a:buFont typeface="Arial"/>
              <a:buChar char="•"/>
            </a:pPr>
            <a:r>
              <a:rPr lang="en-US" sz="2799">
                <a:solidFill>
                  <a:srgbClr val="000000"/>
                </a:solidFill>
                <a:latin typeface="Fira Sans Light"/>
              </a:rPr>
              <a:t>The 20 Newsgroups dataset consists of approximately 20,000 documents spanning 20 different newsgroups, offering a diverse range of topics.</a:t>
            </a:r>
          </a:p>
          <a:p>
            <a:pPr>
              <a:lnSpc>
                <a:spcPts val="3919"/>
              </a:lnSpc>
            </a:pPr>
          </a:p>
        </p:txBody>
      </p:sp>
      <p:grpSp>
        <p:nvGrpSpPr>
          <p:cNvPr name="Group 7" id="7"/>
          <p:cNvGrpSpPr/>
          <p:nvPr/>
        </p:nvGrpSpPr>
        <p:grpSpPr>
          <a:xfrm rot="0">
            <a:off x="1028700" y="1417964"/>
            <a:ext cx="6113968" cy="2721764"/>
            <a:chOff x="0" y="0"/>
            <a:chExt cx="8151957" cy="3629018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3006295"/>
              <a:ext cx="8151957" cy="62272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919"/>
                </a:lnSpc>
              </a:pP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-66675"/>
              <a:ext cx="8151957" cy="26066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7800"/>
                </a:lnSpc>
                <a:spcBef>
                  <a:spcPct val="0"/>
                </a:spcBef>
              </a:pPr>
              <a:r>
                <a:rPr lang="en-US" sz="6000" spc="-60">
                  <a:solidFill>
                    <a:srgbClr val="F4F4F4"/>
                  </a:solidFill>
                  <a:latin typeface="Fira Sans Medium"/>
                </a:rPr>
                <a:t>20 Newsgroups dataset</a:t>
              </a:r>
            </a:p>
          </p:txBody>
        </p:sp>
      </p:grp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268572" y="8362981"/>
            <a:ext cx="17019428" cy="0"/>
          </a:xfrm>
          <a:prstGeom prst="line">
            <a:avLst/>
          </a:prstGeom>
          <a:ln cap="rnd" w="19050">
            <a:solidFill>
              <a:srgbClr val="004651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028700" y="5934001"/>
            <a:ext cx="3364925" cy="1095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20"/>
              </a:lnSpc>
            </a:pPr>
            <a:r>
              <a:rPr lang="en-US" sz="3600">
                <a:solidFill>
                  <a:srgbClr val="00A181"/>
                </a:solidFill>
                <a:latin typeface="Fira Sans Medium"/>
              </a:rPr>
              <a:t>Data Preprocessing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317258" y="5390852"/>
            <a:ext cx="3364925" cy="1638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20"/>
              </a:lnSpc>
            </a:pPr>
            <a:r>
              <a:rPr lang="en-US" sz="3600">
                <a:solidFill>
                  <a:srgbClr val="00A181"/>
                </a:solidFill>
                <a:latin typeface="Fira Sans Medium"/>
              </a:rPr>
              <a:t>TF-IDF Feature Extraction and PCA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3894375" y="5390852"/>
            <a:ext cx="3364925" cy="1638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20"/>
              </a:lnSpc>
            </a:pPr>
            <a:r>
              <a:rPr lang="en-US" sz="3600">
                <a:solidFill>
                  <a:srgbClr val="00A181"/>
                </a:solidFill>
                <a:latin typeface="Fira Sans Medium"/>
              </a:rPr>
              <a:t>Explainable AI (XAI) Integration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605817" y="5390852"/>
            <a:ext cx="3364925" cy="1638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20"/>
              </a:lnSpc>
            </a:pPr>
            <a:r>
              <a:rPr lang="en-US" sz="3600">
                <a:solidFill>
                  <a:srgbClr val="00A181"/>
                </a:solidFill>
                <a:latin typeface="Fira Sans Medium"/>
              </a:rPr>
              <a:t>Classifier Training and Evaluation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1019175"/>
            <a:ext cx="5699080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200"/>
              </a:lnSpc>
              <a:spcBef>
                <a:spcPct val="0"/>
              </a:spcBef>
            </a:pPr>
            <a:r>
              <a:rPr lang="en-US" sz="6000" spc="-60">
                <a:solidFill>
                  <a:srgbClr val="000000"/>
                </a:solidFill>
                <a:latin typeface="Fira Sans Medium"/>
              </a:rPr>
              <a:t>Methodology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031805" y="8198352"/>
            <a:ext cx="380203" cy="329258"/>
            <a:chOff x="0" y="0"/>
            <a:chExt cx="3619627" cy="313461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5317258" y="8198352"/>
            <a:ext cx="380203" cy="329258"/>
            <a:chOff x="0" y="0"/>
            <a:chExt cx="3619627" cy="3134614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9605817" y="8217402"/>
            <a:ext cx="380203" cy="329258"/>
            <a:chOff x="0" y="0"/>
            <a:chExt cx="3619627" cy="3134614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13894375" y="8198352"/>
            <a:ext cx="380203" cy="329258"/>
            <a:chOff x="0" y="0"/>
            <a:chExt cx="3619627" cy="3134614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16799111" y="2687862"/>
            <a:ext cx="2977778" cy="2578770"/>
            <a:chOff x="0" y="0"/>
            <a:chExt cx="3619627" cy="3134614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13660090" y="-135282"/>
            <a:ext cx="4201515" cy="3638531"/>
            <a:chOff x="0" y="0"/>
            <a:chExt cx="3619627" cy="3134614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20" id="20"/>
          <p:cNvGrpSpPr/>
          <p:nvPr/>
        </p:nvGrpSpPr>
        <p:grpSpPr>
          <a:xfrm rot="0">
            <a:off x="13243939" y="-956153"/>
            <a:ext cx="2481390" cy="2148895"/>
            <a:chOff x="0" y="0"/>
            <a:chExt cx="3619627" cy="3134614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DAF21hYfeXQ</dc:identifier>
  <dcterms:modified xsi:type="dcterms:W3CDTF">2011-08-01T06:04:30Z</dcterms:modified>
  <cp:revision>1</cp:revision>
  <dc:title>Submission 04 Group 16</dc:title>
</cp:coreProperties>
</file>

<file path=docProps/thumbnail.jpeg>
</file>